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4"/>
  </p:notesMasterIdLst>
  <p:sldIdLst>
    <p:sldId id="2147470712" r:id="rId3"/>
    <p:sldId id="2147470714" r:id="rId4"/>
    <p:sldId id="2147470713" r:id="rId5"/>
    <p:sldId id="2147470703" r:id="rId6"/>
    <p:sldId id="2147470704" r:id="rId7"/>
    <p:sldId id="2147470706" r:id="rId8"/>
    <p:sldId id="2147470707" r:id="rId9"/>
    <p:sldId id="2147470708" r:id="rId10"/>
    <p:sldId id="2147470709" r:id="rId11"/>
    <p:sldId id="2147470710" r:id="rId12"/>
    <p:sldId id="2147470711" r:id="rId13"/>
  </p:sldIdLst>
  <p:sldSz cx="12192000" cy="6858000"/>
  <p:notesSz cx="6888163" cy="100187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A3CEED"/>
    <a:srgbClr val="F5ECBD"/>
    <a:srgbClr val="F6F6F6"/>
    <a:srgbClr val="FF9201"/>
    <a:srgbClr val="FFDC6D"/>
    <a:srgbClr val="F7C09B"/>
    <a:srgbClr val="E6B254"/>
    <a:srgbClr val="E69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3557" autoAdjust="0"/>
  </p:normalViewPr>
  <p:slideViewPr>
    <p:cSldViewPr snapToGrid="0" showGuides="1">
      <p:cViewPr varScale="1">
        <p:scale>
          <a:sx n="61" d="100"/>
          <a:sy n="61" d="100"/>
        </p:scale>
        <p:origin x="660" y="52"/>
      </p:cViewPr>
      <p:guideLst>
        <p:guide orient="horz" pos="368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5" tIns="48302" rIns="96605" bIns="48302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6605" tIns="48302" rIns="96605" bIns="48302" rtlCol="0"/>
          <a:lstStyle>
            <a:lvl1pPr algn="r">
              <a:defRPr sz="1300"/>
            </a:lvl1pPr>
          </a:lstStyle>
          <a:p>
            <a:fld id="{1BE140E4-8C65-49DC-A914-160D2B8CC379}" type="datetimeFigureOut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5" tIns="48302" rIns="96605" bIns="48302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5" tIns="48302" rIns="96605" bIns="48302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5" tIns="48302" rIns="96605" bIns="48302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1" cy="502674"/>
          </a:xfrm>
          <a:prstGeom prst="rect">
            <a:avLst/>
          </a:prstGeom>
        </p:spPr>
        <p:txBody>
          <a:bodyPr vert="horz" lIns="96605" tIns="48302" rIns="96605" bIns="48302" rtlCol="0" anchor="b"/>
          <a:lstStyle>
            <a:lvl1pPr algn="r">
              <a:defRPr sz="1300"/>
            </a:lvl1pPr>
          </a:lstStyle>
          <a:p>
            <a:fld id="{CBB9B919-8906-4040-88BD-3723F7F857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6649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BCB5F5-DC77-4C65-8216-FAB259949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5851E8B-E2A9-4424-97E9-0AC9A2D2A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7D59E6B-161F-4FAD-ACBA-FE6C4F1E0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95-3C83-4CDD-847D-99DE4BB240F9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6F2213-EF16-4975-930E-83E0E695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F69EF02-3D46-4BBB-A99D-ED29B07A3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7384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43822A-53E9-4FA6-BB8A-E5044586A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0B3219A-2B11-4BC9-B4A4-10E400DC6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FA457B-4146-488F-B893-3881C8FF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750C9-C4DD-419D-B3CE-B3B364DD1AD8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5577D8-1AE4-47E4-9341-7B6EAFA2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ACBBF0-D847-41CE-A7FD-47C73D87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81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AB25998-3852-4015-BA0D-9E1AD28C2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701EB4-5906-4066-BE5C-D73CD9FA3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A2361D-705B-4027-A530-1FFBA8EA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5FD4-2A90-451B-A9B1-713C6E4804C9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4F173A-DE6B-42FE-AC9E-6F2DC864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52F9E8-592D-4F74-8227-F5926A6D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739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BCB5F5-DC77-4C65-8216-FAB259949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5851E8B-E2A9-4424-97E9-0AC9A2D2A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7D59E6B-161F-4FAD-ACBA-FE6C4F1E0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0195-3C83-4CDD-847D-99DE4BB240F9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6F2213-EF16-4975-930E-83E0E695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F69EF02-3D46-4BBB-A99D-ED29B07A3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5328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1A1ED9-1185-4194-8FAF-0EF3F929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A58E15-78D9-4EA5-A85F-8A38B35E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DD82B2-12A8-4377-98FE-238DE1D9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6C84-1252-447D-A526-BBE51AEA6A01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B80348-B2B6-4D9F-BDBA-F4C1A7E5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128726-8469-4E2F-B456-96CFE4F0B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007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E0B023-361B-42C3-B03B-521ABB95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10267"/>
            <a:ext cx="10515600" cy="2853267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9470AD4-655C-4E4F-B643-B7F7CD5A4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8934"/>
            <a:ext cx="10515600" cy="15007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973D5B0-A247-45B6-81B4-24BD7D29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2C27-4DFD-43B5-B336-4F075A6D5280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424EFC-49C0-4ECE-8A6F-0754E67D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457059-5323-43C8-A5BA-EFED728A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497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462468-9BC8-4AB1-BFF7-28F8616F6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4A11CB-C302-4E0A-86CF-BF8EADCB1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6684"/>
            <a:ext cx="5156200" cy="434974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3C5EE29-12EA-49B7-A058-ACE532445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156200" cy="434974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AAA4424-1E9C-42E0-95FD-5078BB280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AF8-2CCE-42CF-B001-21C49943C29A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C932368-6AE1-454B-AD13-E9E27990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1A864C6-DF87-4C39-8804-3633993CE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9019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7DB44C-71E2-4A73-800B-7E5F1321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6185"/>
            <a:ext cx="10515600" cy="1325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23610DF-298A-4ED7-8110-85074A730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0634"/>
            <a:ext cx="5158316" cy="82550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B3F15CC-4F60-42C1-A08F-3A4D04E0E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6133"/>
            <a:ext cx="5158316" cy="3683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32215CB-D034-42A2-BBD4-FD3B6DB81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183717" cy="82550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24CBD64-7811-47D2-8BE6-A9DC26358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6133"/>
            <a:ext cx="5183717" cy="3683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301FF25-E9BD-44BD-99EC-6CE4DD82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4828-9CC5-4177-8F60-1E16E7C3F9A5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2A1C322-4C48-4B7C-8C6D-1A7AB139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461F0D5-DC6D-454F-8EBD-52A803BA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142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F67EBE-1B8A-409E-83F3-93F7F9789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466"/>
            <a:ext cx="10515600" cy="472015"/>
          </a:xfrm>
        </p:spPr>
        <p:txBody>
          <a:bodyPr>
            <a:normAutofit/>
          </a:bodyPr>
          <a:lstStyle>
            <a:lvl1pPr algn="ctr">
              <a:defRPr sz="2600"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6C0EAFF-FB58-4A63-AB71-F283B758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3B89-E372-4BA7-8769-4CB1064B665A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2BE64F0-BF5E-4E04-9F73-86AC44ED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7EB0BF1-8CB4-4B90-B623-ACF2E45B8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707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2190F5E-8BDA-4D2B-8E7D-3C285ECA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EDD8-A61C-4535-80D2-A986EF7F2FB7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7172B82-6DB0-4B9A-A2FC-B5CC8897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25A8CF-810C-498E-BEB9-6EC33446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59527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26CD8A-2F6F-4086-8B35-BC135E8D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C02EDB-7AC0-402D-A037-0AE2087A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A033EE3-9D3C-4607-809D-CB45FDE01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6996E6B-61D7-4652-A131-BF893FA98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F34C8-972E-428E-8A73-96C169B8FC91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5AC982-682E-45B4-B68C-B2271E70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869BA23-46A7-416A-B099-74A4E3334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07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1A1ED9-1185-4194-8FAF-0EF3F9291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A58E15-78D9-4EA5-A85F-8A38B35E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DD82B2-12A8-4377-98FE-238DE1D9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6C84-1252-447D-A526-BBE51AEA6A01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9B80348-B2B6-4D9F-BDBA-F4C1A7E5E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128726-8469-4E2F-B456-96CFE4F0B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70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382EB8-5711-468B-ACD9-70E008B51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7DF42B4-ADD4-4E6F-9B40-F5BD5C849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82D62B-2C90-4546-8B5A-4A52C588C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20E23C-C2DE-4535-976B-802E1E451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A487-297C-4309-9B67-78A9D85EDA6E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DB18E6D-AA1A-4833-995D-9B0AFF8D1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3FE28F-5560-443F-8555-CE043C3F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491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43822A-53E9-4FA6-BB8A-E5044586A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0B3219A-2B11-4BC9-B4A4-10E400DC6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5FA457B-4146-488F-B893-3881C8FF8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750C9-C4DD-419D-B3CE-B3B364DD1AD8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5577D8-1AE4-47E4-9341-7B6EAFA27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ACBBF0-D847-41CE-A7FD-47C73D87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1494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AB25998-3852-4015-BA0D-9E1AD28C2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4701EB4-5906-4066-BE5C-D73CD9FA3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A2361D-705B-4027-A530-1FFBA8EA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5FD4-2A90-451B-A9B1-713C6E4804C9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4F173A-DE6B-42FE-AC9E-6F2DC864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52F9E8-592D-4F74-8227-F5926A6D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34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E0B023-361B-42C3-B03B-521ABB952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10267"/>
            <a:ext cx="10515600" cy="2853267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9470AD4-655C-4E4F-B643-B7F7CD5A4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8934"/>
            <a:ext cx="10515600" cy="15007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973D5B0-A247-45B6-81B4-24BD7D29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D2C27-4DFD-43B5-B336-4F075A6D5280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7424EFC-49C0-4ECE-8A6F-0754E67D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457059-5323-43C8-A5BA-EFED728A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84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462468-9BC8-4AB1-BFF7-28F8616F6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94A11CB-C302-4E0A-86CF-BF8EADCB1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6684"/>
            <a:ext cx="5156200" cy="434974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3C5EE29-12EA-49B7-A058-ACE532445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156200" cy="434974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AAA4424-1E9C-42E0-95FD-5078BB280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06AF8-2CCE-42CF-B001-21C49943C29A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C932368-6AE1-454B-AD13-E9E27990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1A864C6-DF87-4C39-8804-3633993CE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83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7DB44C-71E2-4A73-800B-7E5F13217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6185"/>
            <a:ext cx="10515600" cy="1325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23610DF-298A-4ED7-8110-85074A730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0634"/>
            <a:ext cx="5158316" cy="82550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B3F15CC-4F60-42C1-A08F-3A4D04E0E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6133"/>
            <a:ext cx="5158316" cy="3683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32215CB-D034-42A2-BBD4-FD3B6DB810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183717" cy="82550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24CBD64-7811-47D2-8BE6-A9DC26358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6133"/>
            <a:ext cx="5183717" cy="36830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301FF25-E9BD-44BD-99EC-6CE4DD82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54828-9CC5-4177-8F60-1E16E7C3F9A5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2A1C322-4C48-4B7C-8C6D-1A7AB139C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461F0D5-DC6D-454F-8EBD-52A803BA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40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F67EBE-1B8A-409E-83F3-93F7F9789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466"/>
            <a:ext cx="10515600" cy="472015"/>
          </a:xfrm>
        </p:spPr>
        <p:txBody>
          <a:bodyPr>
            <a:normAutofit/>
          </a:bodyPr>
          <a:lstStyle>
            <a:lvl1pPr algn="ctr">
              <a:defRPr sz="2600"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6C0EAFF-FB58-4A63-AB71-F283B758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3B89-E372-4BA7-8769-4CB1064B665A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2BE64F0-BF5E-4E04-9F73-86AC44ED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7EB0BF1-8CB4-4B90-B623-ACF2E45B8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93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2190F5E-8BDA-4D2B-8E7D-3C285ECA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EDD8-A61C-4535-80D2-A986EF7F2FB7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7172B82-6DB0-4B9A-A2FC-B5CC8897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25A8CF-810C-498E-BEB9-6EC33446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41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26CD8A-2F6F-4086-8B35-BC135E8D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C02EDB-7AC0-402D-A037-0AE2087A3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A033EE3-9D3C-4607-809D-CB45FDE01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6996E6B-61D7-4652-A131-BF893FA98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F34C8-972E-428E-8A73-96C169B8FC91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5AC982-682E-45B4-B68C-B2271E70D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869BA23-46A7-416A-B099-74A4E3334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822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382EB8-5711-468B-ACD9-70E008B51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7DF42B4-ADD4-4E6F-9B40-F5BD5C849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082D62B-2C90-4546-8B5A-4A52C588C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320E23C-C2DE-4535-976B-802E1E451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A487-297C-4309-9B67-78A9D85EDA6E}" type="datetime1">
              <a:rPr lang="zh-TW" altLang="en-US" smtClean="0"/>
              <a:t>2025/12/23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DB18E6D-AA1A-4833-995D-9B0AFF8D1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83FE28F-5560-443F-8555-CE043C3F4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07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6827097-B5CC-4012-8B37-D58CC521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111AD6-D8DB-4627-A614-93317353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C15D81-6BD4-4E95-898D-4E729929E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2E0DC74-7A37-45B2-A33A-0C07A9A39A57}" type="datetime1">
              <a:rPr lang="zh-TW" altLang="en-US" smtClean="0"/>
              <a:pPr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9AB14B-D377-4659-A81B-E19898D975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C86159-BD85-4314-808D-FC049D77A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59787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65817EF-F3F8-4CC6-998B-A6F83B0E453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6" name="image1.png">
            <a:extLst>
              <a:ext uri="{FF2B5EF4-FFF2-40B4-BE49-F238E27FC236}">
                <a16:creationId xmlns:a16="http://schemas.microsoft.com/office/drawing/2014/main" id="{42B5E38D-DDC0-431A-BC08-523BF55C38D7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8" y="99417"/>
            <a:ext cx="1982690" cy="45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01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6827097-B5CC-4012-8B37-D58CC5218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1111AD6-D8DB-4627-A614-93317353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6684"/>
            <a:ext cx="105156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C15D81-6BD4-4E95-898D-4E729929E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2E0DC74-7A37-45B2-A33A-0C07A9A39A57}" type="datetime1">
              <a:rPr lang="zh-TW" altLang="en-US" smtClean="0"/>
              <a:pPr/>
              <a:t>2025/12/23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9AB14B-D377-4659-A81B-E19898D975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0C86159-BD85-4314-808D-FC049D77A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59787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65817EF-F3F8-4CC6-998B-A6F83B0E453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405C17C6-4873-44CC-A865-5E490EA7D27E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05" y="6491815"/>
            <a:ext cx="1522299" cy="314372"/>
          </a:xfrm>
          <a:prstGeom prst="rect">
            <a:avLst/>
          </a:prstGeom>
        </p:spPr>
      </p:pic>
      <p:pic>
        <p:nvPicPr>
          <p:cNvPr id="16" name="image1.png">
            <a:extLst>
              <a:ext uri="{FF2B5EF4-FFF2-40B4-BE49-F238E27FC236}">
                <a16:creationId xmlns:a16="http://schemas.microsoft.com/office/drawing/2014/main" id="{42B5E38D-DDC0-431A-BC08-523BF55C38D7}"/>
              </a:ext>
            </a:extLst>
          </p:cNvPr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8" y="99417"/>
            <a:ext cx="1982690" cy="45968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73E2C945-D72E-4DA7-B405-7EABE0025C0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9072" y="6517563"/>
            <a:ext cx="1627133" cy="25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13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D98DA5D-CB01-F2AB-7B1E-F1AFB1FB1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DAA0CFF-460F-8FB7-9A7A-AAB0A38ECD79}"/>
              </a:ext>
            </a:extLst>
          </p:cNvPr>
          <p:cNvSpPr txBox="1"/>
          <p:nvPr/>
        </p:nvSpPr>
        <p:spPr>
          <a:xfrm>
            <a:off x="672661" y="697184"/>
            <a:ext cx="10394731" cy="4985980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pPr marL="304800" algn="ctr">
              <a:lnSpc>
                <a:spcPct val="250000"/>
              </a:lnSpc>
              <a:buNone/>
            </a:pPr>
            <a:r>
              <a:rPr lang="en-US" altLang="zh-TW" sz="1800" b="1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 </a:t>
            </a:r>
            <a:r>
              <a:rPr lang="zh-TW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智慧運輸系統發展建設計畫</a:t>
            </a:r>
            <a:r>
              <a:rPr lang="en-US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(114</a:t>
            </a:r>
            <a:r>
              <a:rPr lang="zh-TW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至</a:t>
            </a:r>
            <a:r>
              <a:rPr lang="en-US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117</a:t>
            </a:r>
            <a:r>
              <a:rPr lang="zh-TW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400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250000"/>
              </a:lnSpc>
            </a:pP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OOOOO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</a:p>
          <a:p>
            <a:pPr algn="ctr">
              <a:lnSpc>
                <a:spcPct val="250000"/>
              </a:lnSpc>
            </a:pP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階段性執行成果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endParaRPr lang="zh-TW" altLang="zh-TW"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buNone/>
            </a:pPr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B8BCAB8-8428-710A-FA20-9A17A2AA2D8B}"/>
              </a:ext>
            </a:extLst>
          </p:cNvPr>
          <p:cNvSpPr txBox="1"/>
          <p:nvPr/>
        </p:nvSpPr>
        <p:spPr>
          <a:xfrm>
            <a:off x="4593019" y="5798608"/>
            <a:ext cx="3069022" cy="861774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執行單位：</a:t>
            </a:r>
            <a:r>
              <a:rPr lang="en-US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OOO</a:t>
            </a:r>
            <a:r>
              <a:rPr lang="zh-HK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政府</a:t>
            </a:r>
            <a:endParaRPr lang="zh-TW" altLang="zh-TW" sz="2000" kern="15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algn="ctr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中華民國</a:t>
            </a:r>
            <a:r>
              <a:rPr lang="en-US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O</a:t>
            </a:r>
            <a:r>
              <a:rPr lang="zh-TW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</a:t>
            </a:r>
            <a:r>
              <a:rPr lang="en-US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O</a:t>
            </a:r>
            <a:r>
              <a:rPr lang="zh-TW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月</a:t>
            </a:r>
            <a:r>
              <a:rPr lang="en-US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O</a:t>
            </a:r>
            <a:r>
              <a:rPr lang="zh-TW" altLang="zh-TW" sz="2000" kern="150" dirty="0">
                <a:solidFill>
                  <a:srgbClr val="00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日</a:t>
            </a:r>
            <a:endParaRPr lang="zh-TW" altLang="zh-TW" sz="2000" kern="15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6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3424-D900-1CE9-3D59-2315EDBEF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0C6401-E765-26B5-97E9-0B8C3BDED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rmAutofit/>
          </a:bodyPr>
          <a:lstStyle/>
          <a:p>
            <a:pPr marL="914400" lvl="0" indent="-914400" fontAlgn="base">
              <a:buFont typeface="+mj-ea"/>
              <a:buAutoNum type="ea1ChtPeriod" startAt="7"/>
            </a:pPr>
            <a:r>
              <a:rPr lang="zh-TW" altLang="en-US" sz="4000" dirty="0"/>
              <a:t>結論</a:t>
            </a:r>
            <a:endParaRPr lang="zh-TW" altLang="zh-TW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106614-808C-2ACC-0BE1-5283F861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061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40695-0876-A19B-B34D-F9F0139FA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49A59D-5145-AF8B-3F1E-8576A22A4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rmAutofit/>
          </a:bodyPr>
          <a:lstStyle/>
          <a:p>
            <a:pPr marL="914400" lvl="0" indent="-914400" fontAlgn="base">
              <a:buFont typeface="+mj-ea"/>
              <a:buAutoNum type="ea1ChtPeriod" startAt="8"/>
            </a:pPr>
            <a:r>
              <a:rPr lang="zh-TW" altLang="en-US" sz="4000" dirty="0"/>
              <a:t>未來推動規劃</a:t>
            </a:r>
            <a:r>
              <a:rPr lang="en-US" altLang="zh-TW" sz="4000" dirty="0"/>
              <a:t>(</a:t>
            </a:r>
            <a:r>
              <a:rPr lang="zh-TW" altLang="en-US" sz="4000" dirty="0"/>
              <a:t>短中長期</a:t>
            </a:r>
            <a:r>
              <a:rPr lang="en-US" altLang="zh-TW" sz="4000" dirty="0"/>
              <a:t>)</a:t>
            </a:r>
            <a:endParaRPr lang="zh-TW" altLang="zh-TW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3804841-61CD-C684-74B7-E2EA3C22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30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F0D05-A410-DDD6-8E28-EF60731FA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E4F9AC-C10F-1ED8-0703-3412323E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12FA7C49-8521-23EF-D5F2-4CE7A5DC324D}"/>
              </a:ext>
            </a:extLst>
          </p:cNvPr>
          <p:cNvSpPr txBox="1"/>
          <p:nvPr/>
        </p:nvSpPr>
        <p:spPr>
          <a:xfrm>
            <a:off x="2213643" y="58445"/>
            <a:ext cx="6640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申請單位：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縣政府 交通工務局</a:t>
            </a:r>
            <a:endParaRPr lang="en-US" altLang="zh-TW" sz="16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計畫名稱：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縣交通管理與安全防護計畫</a:t>
            </a:r>
            <a:endParaRPr lang="en-US" altLang="zh-TW" sz="16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 defTabSz="911556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執行廠商：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16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科技有限公司</a:t>
            </a:r>
          </a:p>
        </p:txBody>
      </p:sp>
      <p:graphicFrame>
        <p:nvGraphicFramePr>
          <p:cNvPr id="29" name="表格 28">
            <a:extLst>
              <a:ext uri="{FF2B5EF4-FFF2-40B4-BE49-F238E27FC236}">
                <a16:creationId xmlns:a16="http://schemas.microsoft.com/office/drawing/2014/main" id="{5515541B-D069-085E-A502-C41B037C01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761930"/>
              </p:ext>
            </p:extLst>
          </p:nvPr>
        </p:nvGraphicFramePr>
        <p:xfrm>
          <a:off x="6453353" y="113377"/>
          <a:ext cx="5561536" cy="753476"/>
        </p:xfrm>
        <a:graphic>
          <a:graphicData uri="http://schemas.openxmlformats.org/drawingml/2006/table">
            <a:tbl>
              <a:tblPr firstRow="1" bandRow="1"/>
              <a:tblGrid>
                <a:gridCol w="1639940">
                  <a:extLst>
                    <a:ext uri="{9D8B030D-6E8A-4147-A177-3AD203B41FA5}">
                      <a16:colId xmlns:a16="http://schemas.microsoft.com/office/drawing/2014/main" val="2474401402"/>
                    </a:ext>
                  </a:extLst>
                </a:gridCol>
                <a:gridCol w="2143783">
                  <a:extLst>
                    <a:ext uri="{9D8B030D-6E8A-4147-A177-3AD203B41FA5}">
                      <a16:colId xmlns:a16="http://schemas.microsoft.com/office/drawing/2014/main" val="2281759019"/>
                    </a:ext>
                  </a:extLst>
                </a:gridCol>
                <a:gridCol w="1777813">
                  <a:extLst>
                    <a:ext uri="{9D8B030D-6E8A-4147-A177-3AD203B41FA5}">
                      <a16:colId xmlns:a16="http://schemas.microsoft.com/office/drawing/2014/main" val="293219283"/>
                    </a:ext>
                  </a:extLst>
                </a:gridCol>
              </a:tblGrid>
              <a:tr h="38814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補助款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契約地方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自籌款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總經費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146696"/>
                  </a:ext>
                </a:extLst>
              </a:tr>
              <a:tr h="36533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11,097,900</a:t>
                      </a:r>
                      <a:r>
                        <a:rPr lang="zh-TW" altLang="en-US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endParaRPr lang="en-US" altLang="zh-TW" sz="16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584,100</a:t>
                      </a:r>
                      <a:r>
                        <a:rPr lang="zh-TW" altLang="en-US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r>
                        <a:rPr lang="en-US" altLang="zh-TW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	</a:t>
                      </a: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11,682,000</a:t>
                      </a:r>
                      <a:r>
                        <a:rPr lang="zh-TW" altLang="en-US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endParaRPr lang="en-US" altLang="zh-TW" sz="16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156435"/>
                  </a:ext>
                </a:extLst>
              </a:tr>
            </a:tbl>
          </a:graphicData>
        </a:graphic>
      </p:graphicFrame>
      <p:grpSp>
        <p:nvGrpSpPr>
          <p:cNvPr id="32" name="群組 31">
            <a:extLst>
              <a:ext uri="{FF2B5EF4-FFF2-40B4-BE49-F238E27FC236}">
                <a16:creationId xmlns:a16="http://schemas.microsoft.com/office/drawing/2014/main" id="{30DE0C5F-8E1C-849D-B481-FF6049F60F78}"/>
              </a:ext>
            </a:extLst>
          </p:cNvPr>
          <p:cNvGrpSpPr/>
          <p:nvPr/>
        </p:nvGrpSpPr>
        <p:grpSpPr>
          <a:xfrm>
            <a:off x="168737" y="911209"/>
            <a:ext cx="11846151" cy="1421773"/>
            <a:chOff x="365328" y="843055"/>
            <a:chExt cx="8362023" cy="865088"/>
          </a:xfrm>
        </p:grpSpPr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id="{5D1D901F-3474-B063-7668-B3B9814FA3D1}"/>
                </a:ext>
              </a:extLst>
            </p:cNvPr>
            <p:cNvGrpSpPr/>
            <p:nvPr/>
          </p:nvGrpSpPr>
          <p:grpSpPr>
            <a:xfrm>
              <a:off x="365328" y="843055"/>
              <a:ext cx="1134718" cy="865088"/>
              <a:chOff x="365328" y="843055"/>
              <a:chExt cx="1134718" cy="865088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C3550774-945A-DB32-5F4F-0437DC9C608C}"/>
                  </a:ext>
                </a:extLst>
              </p:cNvPr>
              <p:cNvSpPr/>
              <p:nvPr/>
            </p:nvSpPr>
            <p:spPr>
              <a:xfrm>
                <a:off x="365328" y="843055"/>
                <a:ext cx="1134718" cy="865088"/>
              </a:xfrm>
              <a:prstGeom prst="rect">
                <a:avLst/>
              </a:prstGeom>
              <a:solidFill>
                <a:srgbClr val="003366"/>
              </a:solidFill>
              <a:ln w="19050" cap="flat" cmpd="sng" algn="ctr">
                <a:solidFill>
                  <a:srgbClr val="00336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87247466-62F2-06FA-DC4D-1016EF5F72FF}"/>
                  </a:ext>
                </a:extLst>
              </p:cNvPr>
              <p:cNvSpPr txBox="1"/>
              <p:nvPr/>
            </p:nvSpPr>
            <p:spPr>
              <a:xfrm>
                <a:off x="399835" y="1140712"/>
                <a:ext cx="1065702" cy="385836"/>
              </a:xfrm>
              <a:prstGeom prst="rect">
                <a:avLst/>
              </a:prstGeom>
              <a:noFill/>
              <a:ln w="19050" cap="flat" cmpd="sng" algn="ctr">
                <a:solidFill>
                  <a:srgbClr val="003366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lvl="0" algn="ctr" defTabSz="911556"/>
                <a:r>
                  <a:rPr lang="en-US" altLang="zh-TW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1. </a:t>
                </a:r>
                <a:r>
                  <a:rPr lang="zh-TW" altLang="zh-TW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計畫</a:t>
                </a:r>
                <a:r>
                  <a:rPr lang="zh-TW" altLang="en-US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目標</a:t>
                </a:r>
                <a:endParaRPr lang="en-US" altLang="zh-TW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85CA81B9-E22E-17FC-BA8A-0F09999AE578}"/>
                </a:ext>
              </a:extLst>
            </p:cNvPr>
            <p:cNvSpPr/>
            <p:nvPr/>
          </p:nvSpPr>
          <p:spPr>
            <a:xfrm>
              <a:off x="1500046" y="843555"/>
              <a:ext cx="7227305" cy="864588"/>
            </a:xfrm>
            <a:prstGeom prst="rect">
              <a:avLst/>
            </a:prstGeom>
            <a:noFill/>
            <a:ln w="19050" cap="flat" cmpd="sng" algn="ctr">
              <a:solidFill>
                <a:srgbClr val="00336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AD4454DD-7C6F-B161-3460-ED0695F60F4C}"/>
              </a:ext>
            </a:extLst>
          </p:cNvPr>
          <p:cNvGrpSpPr/>
          <p:nvPr/>
        </p:nvGrpSpPr>
        <p:grpSpPr>
          <a:xfrm>
            <a:off x="152522" y="2416507"/>
            <a:ext cx="4987037" cy="2920999"/>
            <a:chOff x="250895" y="2385954"/>
            <a:chExt cx="4105081" cy="1698387"/>
          </a:xfrm>
        </p:grpSpPr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5FF2CE0A-E6C4-A9D5-4B30-2D55A4421D0E}"/>
                </a:ext>
              </a:extLst>
            </p:cNvPr>
            <p:cNvSpPr/>
            <p:nvPr/>
          </p:nvSpPr>
          <p:spPr>
            <a:xfrm>
              <a:off x="250895" y="2385954"/>
              <a:ext cx="4104456" cy="250787"/>
            </a:xfrm>
            <a:prstGeom prst="rect">
              <a:avLst/>
            </a:prstGeom>
            <a:solidFill>
              <a:srgbClr val="FFC107"/>
            </a:solidFill>
            <a:ln w="285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ctr" defTabSz="911556">
                <a:defRPr/>
              </a:pPr>
              <a:r>
                <a:rPr lang="zh-TW" altLang="en-US" sz="1600" dirty="0"/>
                <a:t> </a:t>
              </a:r>
              <a:r>
                <a:rPr lang="en-US" altLang="zh-TW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2. </a:t>
              </a:r>
              <a:r>
                <a:rPr lang="zh-TW" altLang="en-US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執行技術方法</a:t>
              </a:r>
              <a:endParaRPr lang="zh-TW" altLang="en-US" sz="1600" b="1" kern="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2A51878A-5978-C792-EBAC-92A414EF5A33}"/>
                </a:ext>
              </a:extLst>
            </p:cNvPr>
            <p:cNvSpPr/>
            <p:nvPr/>
          </p:nvSpPr>
          <p:spPr>
            <a:xfrm>
              <a:off x="251520" y="2615762"/>
              <a:ext cx="4104456" cy="1468579"/>
            </a:xfrm>
            <a:prstGeom prst="rect">
              <a:avLst/>
            </a:prstGeom>
            <a:noFill/>
            <a:ln w="285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id="{A421C136-8E2F-A1C6-4596-A93FAF9DA30B}"/>
              </a:ext>
            </a:extLst>
          </p:cNvPr>
          <p:cNvGrpSpPr/>
          <p:nvPr/>
        </p:nvGrpSpPr>
        <p:grpSpPr>
          <a:xfrm>
            <a:off x="5946671" y="2428073"/>
            <a:ext cx="6068218" cy="2909434"/>
            <a:chOff x="4919980" y="2391730"/>
            <a:chExt cx="4104456" cy="1831036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DB5A089D-2B52-5D01-AFE4-EA7F86E23E21}"/>
                </a:ext>
              </a:extLst>
            </p:cNvPr>
            <p:cNvSpPr/>
            <p:nvPr/>
          </p:nvSpPr>
          <p:spPr>
            <a:xfrm>
              <a:off x="4919980" y="2391730"/>
              <a:ext cx="4104456" cy="250787"/>
            </a:xfrm>
            <a:prstGeom prst="rect">
              <a:avLst/>
            </a:prstGeom>
            <a:solidFill>
              <a:srgbClr val="C0392B"/>
            </a:solidFill>
            <a:ln w="28575" cap="flat" cmpd="sng" algn="ctr">
              <a:solidFill>
                <a:srgbClr val="C039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ctr" defTabSz="911556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3. </a:t>
              </a:r>
              <a:r>
                <a:rPr lang="zh-TW" altLang="en-US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計畫亮點與改善</a:t>
              </a: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CCC60202-1459-7D8C-6814-3D5649578046}"/>
                </a:ext>
              </a:extLst>
            </p:cNvPr>
            <p:cNvSpPr/>
            <p:nvPr/>
          </p:nvSpPr>
          <p:spPr>
            <a:xfrm>
              <a:off x="4919980" y="2642517"/>
              <a:ext cx="4104456" cy="1580249"/>
            </a:xfrm>
            <a:prstGeom prst="rect">
              <a:avLst/>
            </a:prstGeom>
            <a:noFill/>
            <a:ln w="28575" cap="flat" cmpd="sng" algn="ctr">
              <a:solidFill>
                <a:srgbClr val="C039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id="{16A76457-08D3-2F66-E668-41C806553AF1}"/>
              </a:ext>
            </a:extLst>
          </p:cNvPr>
          <p:cNvGrpSpPr/>
          <p:nvPr/>
        </p:nvGrpSpPr>
        <p:grpSpPr>
          <a:xfrm>
            <a:off x="153280" y="5498115"/>
            <a:ext cx="11869983" cy="1319363"/>
            <a:chOff x="333193" y="843056"/>
            <a:chExt cx="5964326" cy="817671"/>
          </a:xfrm>
        </p:grpSpPr>
        <p:grpSp>
          <p:nvGrpSpPr>
            <p:cNvPr id="45" name="群組 44">
              <a:extLst>
                <a:ext uri="{FF2B5EF4-FFF2-40B4-BE49-F238E27FC236}">
                  <a16:creationId xmlns:a16="http://schemas.microsoft.com/office/drawing/2014/main" id="{7FD53892-2CC3-12F3-E75F-FCFA47492619}"/>
                </a:ext>
              </a:extLst>
            </p:cNvPr>
            <p:cNvGrpSpPr/>
            <p:nvPr/>
          </p:nvGrpSpPr>
          <p:grpSpPr>
            <a:xfrm>
              <a:off x="333193" y="843056"/>
              <a:ext cx="707838" cy="817671"/>
              <a:chOff x="333193" y="843056"/>
              <a:chExt cx="707838" cy="817671"/>
            </a:xfrm>
          </p:grpSpPr>
          <p:sp>
            <p:nvSpPr>
              <p:cNvPr id="47" name="矩形 46">
                <a:extLst>
                  <a:ext uri="{FF2B5EF4-FFF2-40B4-BE49-F238E27FC236}">
                    <a16:creationId xmlns:a16="http://schemas.microsoft.com/office/drawing/2014/main" id="{E48C22D9-FDFD-619D-3E47-FE492F1CE657}"/>
                  </a:ext>
                </a:extLst>
              </p:cNvPr>
              <p:cNvSpPr/>
              <p:nvPr/>
            </p:nvSpPr>
            <p:spPr>
              <a:xfrm>
                <a:off x="333193" y="843056"/>
                <a:ext cx="707838" cy="817671"/>
              </a:xfrm>
              <a:prstGeom prst="rect">
                <a:avLst/>
              </a:prstGeom>
              <a:solidFill>
                <a:srgbClr val="C00000"/>
              </a:solidFill>
              <a:ln w="1905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id="{F433824B-AC0B-75AC-79C9-259E85A3CEE5}"/>
                  </a:ext>
                </a:extLst>
              </p:cNvPr>
              <p:cNvSpPr txBox="1"/>
              <p:nvPr/>
            </p:nvSpPr>
            <p:spPr>
              <a:xfrm>
                <a:off x="388503" y="1184547"/>
                <a:ext cx="597217" cy="209818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b="1" kern="0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4.</a:t>
                </a:r>
                <a:r>
                  <a:rPr lang="zh-TW" altLang="en-US" sz="1600" b="1" kern="0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預期效益</a:t>
                </a:r>
                <a:endParaRPr kumimoji="0" lang="en-US" altLang="zh-TW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endParaRPr>
              </a:p>
            </p:txBody>
          </p:sp>
        </p:grp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0DC32CC3-8991-3126-E5CF-7216F45ED093}"/>
                </a:ext>
              </a:extLst>
            </p:cNvPr>
            <p:cNvSpPr/>
            <p:nvPr/>
          </p:nvSpPr>
          <p:spPr>
            <a:xfrm>
              <a:off x="1041031" y="843558"/>
              <a:ext cx="5256488" cy="817169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endParaRPr lang="zh-TW" altLang="en-US" dirty="0"/>
            </a:p>
            <a:p>
              <a:endParaRPr lang="en-US" altLang="zh-TW" sz="1400" dirty="0">
                <a:latin typeface="+mn-ea"/>
              </a:endParaRPr>
            </a:p>
            <a:p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1. 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具安全警示功能路口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段數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：增加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12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處</a:t>
              </a:r>
            </a:p>
            <a:p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2. 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服務弱勢使用者滿意度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：達到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90% </a:t>
              </a:r>
            </a:p>
            <a:p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3. 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服務弱勢使用者人次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：達到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120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</a:t>
              </a:r>
            </a:p>
            <a:p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4. 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道路交通事故件數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(%)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：改善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25% </a:t>
              </a:r>
            </a:p>
            <a:p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5. 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降低實證範圍平均行車速率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(KPH)</a:t>
              </a:r>
              <a:r>
                <a:rPr lang="zh-TW" altLang="en-US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：改善</a:t>
              </a:r>
              <a:r>
                <a:rPr lang="en-US" altLang="zh-TW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10% </a:t>
              </a:r>
            </a:p>
            <a:p>
              <a:r>
                <a:rPr lang="zh-TW" altLang="en-US" dirty="0"/>
                <a:t>	</a:t>
              </a:r>
            </a:p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F8674489-33E1-AC6E-A7C4-24E30A9D8706}"/>
              </a:ext>
            </a:extLst>
          </p:cNvPr>
          <p:cNvCxnSpPr/>
          <p:nvPr/>
        </p:nvCxnSpPr>
        <p:spPr>
          <a:xfrm>
            <a:off x="5265683" y="3878317"/>
            <a:ext cx="536027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Rectangle 3">
            <a:extLst>
              <a:ext uri="{FF2B5EF4-FFF2-40B4-BE49-F238E27FC236}">
                <a16:creationId xmlns:a16="http://schemas.microsoft.com/office/drawing/2014/main" id="{BDD3CC7D-C68A-25A5-E358-619199C98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246" y="1178682"/>
            <a:ext cx="10198132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痛點： 近三年約 </a:t>
            </a:r>
            <a:r>
              <a:rPr lang="en-US" altLang="zh-TW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 </a:t>
            </a:r>
            <a:r>
              <a:rPr lang="zh-TW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成事故發生於縣內非號誌化路口，且行人事故死傷人數有逐年成長趨勢 。山區</a:t>
            </a:r>
            <a:r>
              <a:rPr lang="en-US" altLang="zh-TW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古坑草嶺</a:t>
            </a:r>
            <a:r>
              <a:rPr lang="en-US" altLang="zh-TW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觀光活動多，但缺乏即時路況、停車與活動資訊發布機制 。</a:t>
            </a:r>
            <a:endParaRPr lang="en-US" altLang="zh-TW" sz="16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目標： 應用智慧安全科技輔助提升路口、山區安全，並滿足高齡、學童、視障等弱勢用路人之交通需求 </a:t>
            </a:r>
            <a:r>
              <a:rPr lang="zh-TW" alt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140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1400" dirty="0">
              <a:solidFill>
                <a:schemeClr val="bg1">
                  <a:lumMod val="65000"/>
                </a:schemeClr>
              </a:solidFill>
              <a:latin typeface="+mn-ea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B326FA0-9E96-819D-B3E2-3078D980AA27}"/>
              </a:ext>
            </a:extLst>
          </p:cNvPr>
          <p:cNvSpPr txBox="1"/>
          <p:nvPr/>
        </p:nvSpPr>
        <p:spPr>
          <a:xfrm>
            <a:off x="152522" y="2883999"/>
            <a:ext cx="4925533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建議圖文並茂呈現</a:t>
            </a:r>
            <a:r>
              <a:rPr lang="en-US" altLang="zh-TW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5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感測與運算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微波雷達/偵測器：用於偵測車輛與行人動態。</a:t>
            </a:r>
            <a:endParaRPr lang="en-US" altLang="zh-TW" sz="15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物聯網 (IoT) &amp; 前端運算：監控系統運作，提供即時告警資訊。</a:t>
            </a:r>
            <a:endParaRPr lang="en-US" altLang="zh-TW" sz="15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號控信號介接模組：用於行人穿越系統與號誌系統連動。</a:t>
            </a:r>
            <a:endParaRPr lang="en-US" altLang="zh-TW" sz="15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資訊整合與上傳：路側設備資料回傳交控中心，並與縣警察局共同管控發布內容。設備與資訊將依交通部標準上傳至 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TDX 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平台及智慧道路設施數位化平台。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6B9EEFD-74A1-73C7-E571-5FA13C84BA48}"/>
              </a:ext>
            </a:extLst>
          </p:cNvPr>
          <p:cNvSpPr txBox="1"/>
          <p:nvPr/>
        </p:nvSpPr>
        <p:spPr>
          <a:xfrm>
            <a:off x="5988579" y="2937788"/>
            <a:ext cx="5930019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建議圖文並茂呈現</a:t>
            </a:r>
            <a:r>
              <a:rPr lang="en-US" altLang="zh-TW" sz="15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5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山區資訊即時發布 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(ATIS)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利用 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CMS 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發布即時路況、停車場狀況、活動（如櫻花季）交通管制、接駁車與旅行時間等資訊 。遇大雨、濃霧或壅塞時，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CMS 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提前告警，引導用路人改道或因應。</a:t>
            </a:r>
            <a:endParaRPr lang="en-US" altLang="zh-TW" sz="1500" dirty="0">
              <a:solidFill>
                <a:schemeClr val="tx1">
                  <a:lumMod val="50000"/>
                  <a:lumOff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AutoNum type="arabicPeriod"/>
            </a:pP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弱勢行人主動防護</a:t>
            </a:r>
            <a:r>
              <a:rPr lang="en-US" altLang="zh-TW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於高風險路口，透過行人穿越照明警示系統，感應行人後，主動觸發照明與警示，讓來車「清楚看到」並「提早減速停讓」行人。</a:t>
            </a:r>
          </a:p>
        </p:txBody>
      </p:sp>
    </p:spTree>
    <p:extLst>
      <p:ext uri="{BB962C8B-B14F-4D97-AF65-F5344CB8AC3E}">
        <p14:creationId xmlns:p14="http://schemas.microsoft.com/office/powerpoint/2010/main" val="1879047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79270-B8B7-5C2C-9FF4-A527C78BF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97E30D2-D32F-D37C-4619-7431B5A29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2527575D-BD57-52AB-238B-31819D05CAC6}"/>
              </a:ext>
            </a:extLst>
          </p:cNvPr>
          <p:cNvSpPr txBox="1"/>
          <p:nvPr/>
        </p:nvSpPr>
        <p:spPr>
          <a:xfrm>
            <a:off x="2213643" y="58445"/>
            <a:ext cx="6640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申請單位：</a:t>
            </a:r>
            <a:endParaRPr lang="en-US" altLang="zh-TW" sz="16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計畫名稱：</a:t>
            </a:r>
            <a:endParaRPr lang="en-US" altLang="zh-TW" sz="1600" b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6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執行廠商：</a:t>
            </a:r>
            <a:endParaRPr lang="zh-TW" altLang="en-US" sz="16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9" name="表格 28">
            <a:extLst>
              <a:ext uri="{FF2B5EF4-FFF2-40B4-BE49-F238E27FC236}">
                <a16:creationId xmlns:a16="http://schemas.microsoft.com/office/drawing/2014/main" id="{EACD4E9C-444B-DE2E-A7D8-B420F7B28337}"/>
              </a:ext>
            </a:extLst>
          </p:cNvPr>
          <p:cNvGraphicFramePr>
            <a:graphicFrameLocks noGrp="1"/>
          </p:cNvGraphicFramePr>
          <p:nvPr/>
        </p:nvGraphicFramePr>
        <p:xfrm>
          <a:off x="5968502" y="113377"/>
          <a:ext cx="6068219" cy="753476"/>
        </p:xfrm>
        <a:graphic>
          <a:graphicData uri="http://schemas.openxmlformats.org/drawingml/2006/table">
            <a:tbl>
              <a:tblPr firstRow="1" bandRow="1"/>
              <a:tblGrid>
                <a:gridCol w="1880341">
                  <a:extLst>
                    <a:ext uri="{9D8B030D-6E8A-4147-A177-3AD203B41FA5}">
                      <a16:colId xmlns:a16="http://schemas.microsoft.com/office/drawing/2014/main" val="2474401402"/>
                    </a:ext>
                  </a:extLst>
                </a:gridCol>
                <a:gridCol w="2093939">
                  <a:extLst>
                    <a:ext uri="{9D8B030D-6E8A-4147-A177-3AD203B41FA5}">
                      <a16:colId xmlns:a16="http://schemas.microsoft.com/office/drawing/2014/main" val="2281759019"/>
                    </a:ext>
                  </a:extLst>
                </a:gridCol>
                <a:gridCol w="2093939">
                  <a:extLst>
                    <a:ext uri="{9D8B030D-6E8A-4147-A177-3AD203B41FA5}">
                      <a16:colId xmlns:a16="http://schemas.microsoft.com/office/drawing/2014/main" val="293219283"/>
                    </a:ext>
                  </a:extLst>
                </a:gridCol>
              </a:tblGrid>
              <a:tr h="388144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補助款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契約地方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自籌款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契約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總經費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（元）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146696"/>
                  </a:ext>
                </a:extLst>
              </a:tr>
              <a:tr h="36533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	</a:t>
                      </a: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066800" marR="0" lvl="0" indent="-106680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6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24144" marR="24144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7156435"/>
                  </a:ext>
                </a:extLst>
              </a:tr>
            </a:tbl>
          </a:graphicData>
        </a:graphic>
      </p:graphicFrame>
      <p:grpSp>
        <p:nvGrpSpPr>
          <p:cNvPr id="32" name="群組 31">
            <a:extLst>
              <a:ext uri="{FF2B5EF4-FFF2-40B4-BE49-F238E27FC236}">
                <a16:creationId xmlns:a16="http://schemas.microsoft.com/office/drawing/2014/main" id="{6A6C2ADC-7E81-E1FE-985B-9B1ADAE46454}"/>
              </a:ext>
            </a:extLst>
          </p:cNvPr>
          <p:cNvGrpSpPr/>
          <p:nvPr/>
        </p:nvGrpSpPr>
        <p:grpSpPr>
          <a:xfrm>
            <a:off x="168737" y="911209"/>
            <a:ext cx="11846151" cy="1421773"/>
            <a:chOff x="365328" y="843055"/>
            <a:chExt cx="8362023" cy="865088"/>
          </a:xfrm>
        </p:grpSpPr>
        <p:grpSp>
          <p:nvGrpSpPr>
            <p:cNvPr id="34" name="群組 33">
              <a:extLst>
                <a:ext uri="{FF2B5EF4-FFF2-40B4-BE49-F238E27FC236}">
                  <a16:creationId xmlns:a16="http://schemas.microsoft.com/office/drawing/2014/main" id="{487BAE59-9C15-5AEE-4771-B45F4B483408}"/>
                </a:ext>
              </a:extLst>
            </p:cNvPr>
            <p:cNvGrpSpPr/>
            <p:nvPr/>
          </p:nvGrpSpPr>
          <p:grpSpPr>
            <a:xfrm>
              <a:off x="365328" y="843055"/>
              <a:ext cx="1134718" cy="865088"/>
              <a:chOff x="365328" y="843055"/>
              <a:chExt cx="1134718" cy="865088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9985029B-A597-CFD5-8BB2-FE0B89BAE3F3}"/>
                  </a:ext>
                </a:extLst>
              </p:cNvPr>
              <p:cNvSpPr/>
              <p:nvPr/>
            </p:nvSpPr>
            <p:spPr>
              <a:xfrm>
                <a:off x="365328" y="843055"/>
                <a:ext cx="1134718" cy="865088"/>
              </a:xfrm>
              <a:prstGeom prst="rect">
                <a:avLst/>
              </a:prstGeom>
              <a:solidFill>
                <a:srgbClr val="003366"/>
              </a:solidFill>
              <a:ln w="19050" cap="flat" cmpd="sng" algn="ctr">
                <a:solidFill>
                  <a:srgbClr val="00336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0BB9F05C-F3C9-CC4E-D1D4-019A589F2BAC}"/>
                  </a:ext>
                </a:extLst>
              </p:cNvPr>
              <p:cNvSpPr txBox="1"/>
              <p:nvPr/>
            </p:nvSpPr>
            <p:spPr>
              <a:xfrm>
                <a:off x="399835" y="1140712"/>
                <a:ext cx="1065702" cy="385836"/>
              </a:xfrm>
              <a:prstGeom prst="rect">
                <a:avLst/>
              </a:prstGeom>
              <a:noFill/>
              <a:ln w="19050" cap="flat" cmpd="sng" algn="ctr">
                <a:solidFill>
                  <a:srgbClr val="003366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lvl="0" algn="ctr" defTabSz="911556"/>
                <a:r>
                  <a:rPr lang="en-US" altLang="zh-TW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1. </a:t>
                </a:r>
                <a:r>
                  <a:rPr lang="zh-TW" altLang="zh-TW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計畫</a:t>
                </a:r>
                <a:r>
                  <a:rPr lang="zh-TW" altLang="en-US" sz="16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目標</a:t>
                </a:r>
                <a:endParaRPr lang="en-US" altLang="zh-TW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F0943DB2-EBFC-4D14-3331-F5E995687986}"/>
                </a:ext>
              </a:extLst>
            </p:cNvPr>
            <p:cNvSpPr/>
            <p:nvPr/>
          </p:nvSpPr>
          <p:spPr>
            <a:xfrm>
              <a:off x="1500046" y="843555"/>
              <a:ext cx="7227305" cy="864588"/>
            </a:xfrm>
            <a:prstGeom prst="rect">
              <a:avLst/>
            </a:prstGeom>
            <a:noFill/>
            <a:ln w="19050" cap="flat" cmpd="sng" algn="ctr">
              <a:solidFill>
                <a:srgbClr val="00336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CDD17793-CC33-61C8-F367-F2A19CBA3AE3}"/>
              </a:ext>
            </a:extLst>
          </p:cNvPr>
          <p:cNvGrpSpPr/>
          <p:nvPr/>
        </p:nvGrpSpPr>
        <p:grpSpPr>
          <a:xfrm>
            <a:off x="152522" y="2416507"/>
            <a:ext cx="4987037" cy="2920999"/>
            <a:chOff x="250895" y="2385954"/>
            <a:chExt cx="4105081" cy="1698387"/>
          </a:xfrm>
        </p:grpSpPr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27B886EB-F3A4-C45A-7F9E-E22B6CFCFB78}"/>
                </a:ext>
              </a:extLst>
            </p:cNvPr>
            <p:cNvSpPr/>
            <p:nvPr/>
          </p:nvSpPr>
          <p:spPr>
            <a:xfrm>
              <a:off x="250895" y="2385954"/>
              <a:ext cx="4104456" cy="250787"/>
            </a:xfrm>
            <a:prstGeom prst="rect">
              <a:avLst/>
            </a:prstGeom>
            <a:solidFill>
              <a:srgbClr val="FFC107"/>
            </a:solidFill>
            <a:ln w="285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ctr" defTabSz="911556">
                <a:defRPr/>
              </a:pPr>
              <a:r>
                <a:rPr lang="zh-TW" altLang="en-US" sz="1600" dirty="0"/>
                <a:t> </a:t>
              </a:r>
              <a:r>
                <a:rPr lang="en-US" altLang="zh-TW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2. </a:t>
              </a:r>
              <a:r>
                <a:rPr lang="zh-TW" altLang="en-US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執行技術方法 </a:t>
              </a:r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BDCF94F-F11F-35FE-397A-C0B98710BA9C}"/>
                </a:ext>
              </a:extLst>
            </p:cNvPr>
            <p:cNvSpPr/>
            <p:nvPr/>
          </p:nvSpPr>
          <p:spPr>
            <a:xfrm>
              <a:off x="251520" y="2615762"/>
              <a:ext cx="4104456" cy="1468579"/>
            </a:xfrm>
            <a:prstGeom prst="rect">
              <a:avLst/>
            </a:prstGeom>
            <a:noFill/>
            <a:ln w="285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id="{42950A9C-EFB9-6660-93B5-FAB7AE542FB6}"/>
              </a:ext>
            </a:extLst>
          </p:cNvPr>
          <p:cNvGrpSpPr/>
          <p:nvPr/>
        </p:nvGrpSpPr>
        <p:grpSpPr>
          <a:xfrm>
            <a:off x="5946671" y="2428073"/>
            <a:ext cx="6068218" cy="2909434"/>
            <a:chOff x="4919980" y="2391730"/>
            <a:chExt cx="4104456" cy="1831036"/>
          </a:xfrm>
        </p:grpSpPr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64B03BD7-6AF4-462A-D43C-8621B76E4F84}"/>
                </a:ext>
              </a:extLst>
            </p:cNvPr>
            <p:cNvSpPr/>
            <p:nvPr/>
          </p:nvSpPr>
          <p:spPr>
            <a:xfrm>
              <a:off x="4919980" y="2391730"/>
              <a:ext cx="4104456" cy="250787"/>
            </a:xfrm>
            <a:prstGeom prst="rect">
              <a:avLst/>
            </a:prstGeom>
            <a:solidFill>
              <a:srgbClr val="C0392B"/>
            </a:solidFill>
            <a:ln w="28575" cap="flat" cmpd="sng" algn="ctr">
              <a:solidFill>
                <a:srgbClr val="C039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ctr" defTabSz="911556">
                <a:defRPr/>
              </a:pPr>
              <a:r>
                <a:rPr lang="en-US" altLang="zh-TW" sz="1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3. </a:t>
              </a:r>
              <a:r>
                <a:rPr lang="zh-TW" altLang="en-US" sz="16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計畫亮點與改善</a:t>
              </a: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30FFB0BA-033B-FA15-642E-64D656C1F027}"/>
                </a:ext>
              </a:extLst>
            </p:cNvPr>
            <p:cNvSpPr/>
            <p:nvPr/>
          </p:nvSpPr>
          <p:spPr>
            <a:xfrm>
              <a:off x="4919980" y="2642517"/>
              <a:ext cx="4104456" cy="1580249"/>
            </a:xfrm>
            <a:prstGeom prst="rect">
              <a:avLst/>
            </a:prstGeom>
            <a:noFill/>
            <a:ln w="28575" cap="flat" cmpd="sng" algn="ctr">
              <a:solidFill>
                <a:srgbClr val="C039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grpSp>
        <p:nvGrpSpPr>
          <p:cNvPr id="44" name="群組 43">
            <a:extLst>
              <a:ext uri="{FF2B5EF4-FFF2-40B4-BE49-F238E27FC236}">
                <a16:creationId xmlns:a16="http://schemas.microsoft.com/office/drawing/2014/main" id="{5166818F-B3E0-C06A-DB9F-45B7C017B517}"/>
              </a:ext>
            </a:extLst>
          </p:cNvPr>
          <p:cNvGrpSpPr/>
          <p:nvPr/>
        </p:nvGrpSpPr>
        <p:grpSpPr>
          <a:xfrm>
            <a:off x="153280" y="5498115"/>
            <a:ext cx="11869983" cy="1319363"/>
            <a:chOff x="333193" y="843056"/>
            <a:chExt cx="5964326" cy="817671"/>
          </a:xfrm>
        </p:grpSpPr>
        <p:grpSp>
          <p:nvGrpSpPr>
            <p:cNvPr id="45" name="群組 44">
              <a:extLst>
                <a:ext uri="{FF2B5EF4-FFF2-40B4-BE49-F238E27FC236}">
                  <a16:creationId xmlns:a16="http://schemas.microsoft.com/office/drawing/2014/main" id="{3F0C0B21-3704-781F-3483-D411721F8479}"/>
                </a:ext>
              </a:extLst>
            </p:cNvPr>
            <p:cNvGrpSpPr/>
            <p:nvPr/>
          </p:nvGrpSpPr>
          <p:grpSpPr>
            <a:xfrm>
              <a:off x="333193" y="843056"/>
              <a:ext cx="707838" cy="817671"/>
              <a:chOff x="333193" y="843056"/>
              <a:chExt cx="707838" cy="817671"/>
            </a:xfrm>
          </p:grpSpPr>
          <p:sp>
            <p:nvSpPr>
              <p:cNvPr id="47" name="矩形 46">
                <a:extLst>
                  <a:ext uri="{FF2B5EF4-FFF2-40B4-BE49-F238E27FC236}">
                    <a16:creationId xmlns:a16="http://schemas.microsoft.com/office/drawing/2014/main" id="{F23412B6-2850-F18F-ECA7-C9BAF93E0E3A}"/>
                  </a:ext>
                </a:extLst>
              </p:cNvPr>
              <p:cNvSpPr/>
              <p:nvPr/>
            </p:nvSpPr>
            <p:spPr>
              <a:xfrm>
                <a:off x="333193" y="843056"/>
                <a:ext cx="707838" cy="817671"/>
              </a:xfrm>
              <a:prstGeom prst="rect">
                <a:avLst/>
              </a:prstGeom>
              <a:solidFill>
                <a:srgbClr val="C00000"/>
              </a:solidFill>
              <a:ln w="19050" cap="flat" cmpd="sng" algn="ctr">
                <a:solidFill>
                  <a:srgbClr val="C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48" name="文字方塊 47">
                <a:extLst>
                  <a:ext uri="{FF2B5EF4-FFF2-40B4-BE49-F238E27FC236}">
                    <a16:creationId xmlns:a16="http://schemas.microsoft.com/office/drawing/2014/main" id="{3D86D6AD-05B5-621E-AC3A-A4B89F1A3B59}"/>
                  </a:ext>
                </a:extLst>
              </p:cNvPr>
              <p:cNvSpPr txBox="1"/>
              <p:nvPr/>
            </p:nvSpPr>
            <p:spPr>
              <a:xfrm>
                <a:off x="388503" y="1184547"/>
                <a:ext cx="597217" cy="209818"/>
              </a:xfrm>
              <a:prstGeom prst="rect">
                <a:avLst/>
              </a:prstGeom>
              <a:noFill/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1556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TW" sz="1600" b="1" kern="0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4.</a:t>
                </a:r>
                <a:r>
                  <a:rPr lang="zh-TW" altLang="en-US" sz="1600" b="1" kern="0" dirty="0">
                    <a:solidFill>
                      <a:prstClr val="white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預期效益</a:t>
                </a:r>
                <a:endParaRPr kumimoji="0" lang="en-US" altLang="zh-TW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endParaRPr>
              </a:p>
            </p:txBody>
          </p:sp>
        </p:grp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982D3848-2433-D9D5-B7DE-C4D6BB44C4B2}"/>
                </a:ext>
              </a:extLst>
            </p:cNvPr>
            <p:cNvSpPr/>
            <p:nvPr/>
          </p:nvSpPr>
          <p:spPr>
            <a:xfrm>
              <a:off x="1041031" y="843558"/>
              <a:ext cx="5256488" cy="817169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endParaRPr lang="zh-TW" altLang="en-US" dirty="0"/>
            </a:p>
            <a:p>
              <a:endParaRPr lang="en-US" altLang="zh-TW" sz="1400" dirty="0">
                <a:latin typeface="+mn-ea"/>
              </a:endParaRPr>
            </a:p>
            <a:p>
              <a:r>
                <a:rPr lang="zh-TW" altLang="en-US" dirty="0"/>
                <a:t>	</a:t>
              </a:r>
            </a:p>
            <a:p>
              <a:pPr marL="0" marR="0" lvl="0" indent="0" algn="ctr" defTabSz="91155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5E850E3F-5F0C-90D0-C12E-DEE1B4001CEB}"/>
              </a:ext>
            </a:extLst>
          </p:cNvPr>
          <p:cNvCxnSpPr/>
          <p:nvPr/>
        </p:nvCxnSpPr>
        <p:spPr>
          <a:xfrm>
            <a:off x="5265683" y="3878317"/>
            <a:ext cx="536027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529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969996-1DB4-8D78-6981-9E6EADFEA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Autofit/>
          </a:bodyPr>
          <a:lstStyle/>
          <a:p>
            <a:pPr marL="1143000" indent="-1143000">
              <a:buFont typeface="+mj-ea"/>
              <a:buAutoNum type="ea1ChtPeriod"/>
            </a:pPr>
            <a:r>
              <a:rPr lang="zh-TW" altLang="zh-TW" sz="4000" dirty="0"/>
              <a:t>計畫背景與目的</a:t>
            </a:r>
            <a:endParaRPr lang="zh-TW" altLang="en-US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FB08E5-2BCB-FB56-A925-396EFED6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990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A4A49-88AA-55DA-1D54-09A32DC3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D625CB-DC94-D666-564A-DFEDBDD0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Autofit/>
          </a:bodyPr>
          <a:lstStyle/>
          <a:p>
            <a:pPr marL="1143000" indent="-1143000">
              <a:buFont typeface="+mj-ea"/>
              <a:buAutoNum type="ea1ChtPeriod" startAt="2"/>
            </a:pPr>
            <a:r>
              <a:rPr lang="zh-TW" altLang="en-US" sz="4000" dirty="0"/>
              <a:t>計畫範圍及執行工作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8685509-1B44-0704-BF7B-B76E8E21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44B9D18-6534-173A-C2E6-FCE86F5AB0C3}"/>
              </a:ext>
            </a:extLst>
          </p:cNvPr>
          <p:cNvSpPr txBox="1"/>
          <p:nvPr/>
        </p:nvSpPr>
        <p:spPr>
          <a:xfrm>
            <a:off x="838200" y="1355836"/>
            <a:ext cx="6096000" cy="369332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TW" sz="1800" dirty="0">
                <a:solidFill>
                  <a:schemeClr val="bg1">
                    <a:lumMod val="5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zh-TW" sz="1800" dirty="0">
                <a:solidFill>
                  <a:schemeClr val="bg1">
                    <a:lumMod val="5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原則以路網圖輔以文字呈現</a:t>
            </a:r>
            <a:r>
              <a:rPr lang="en-US" altLang="zh-TW" sz="1800" dirty="0">
                <a:solidFill>
                  <a:schemeClr val="bg1">
                    <a:lumMod val="50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3645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1AD96-0498-008C-0083-28488607F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90CC3E-0168-0857-F409-BB3D35AA2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Autofit/>
          </a:bodyPr>
          <a:lstStyle/>
          <a:p>
            <a:pPr marL="1143000" indent="-1143000">
              <a:buFont typeface="+mj-ea"/>
              <a:buAutoNum type="ea1ChtPeriod" startAt="3"/>
            </a:pPr>
            <a:r>
              <a:rPr lang="zh-TW" altLang="en-US" sz="4000" dirty="0"/>
              <a:t>執行技術及方法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0F9F507-1241-74F3-6DF1-E305E446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89F9F5A-5504-8DA3-09E2-C598DB704B97}"/>
              </a:ext>
            </a:extLst>
          </p:cNvPr>
          <p:cNvSpPr txBox="1"/>
          <p:nvPr/>
        </p:nvSpPr>
        <p:spPr>
          <a:xfrm>
            <a:off x="838200" y="1355836"/>
            <a:ext cx="6096000" cy="369332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包含系統架構、核心項目、採用之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ITS</a:t>
            </a:r>
            <a:r>
              <a:rPr lang="zh-TW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技術等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622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496D9-82E4-040D-A59C-1CBC41647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7E7506-942D-4F0B-DFB0-104244A5C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rmAutofit/>
          </a:bodyPr>
          <a:lstStyle/>
          <a:p>
            <a:pPr marL="914400" lvl="0" indent="-914400" fontAlgn="base">
              <a:buFont typeface="+mj-ea"/>
              <a:buAutoNum type="ea1ChtPeriod" startAt="4"/>
            </a:pPr>
            <a:r>
              <a:rPr lang="en-US" altLang="zh-TW" sz="4000" dirty="0" err="1"/>
              <a:t>計畫亮點與改善</a:t>
            </a:r>
            <a:r>
              <a:rPr lang="en-US" altLang="zh-TW" sz="4000" dirty="0"/>
              <a:t>/</a:t>
            </a:r>
            <a:r>
              <a:rPr lang="en-US" altLang="zh-TW" sz="4000" dirty="0" err="1"/>
              <a:t>階段成果</a:t>
            </a:r>
            <a:endParaRPr lang="zh-TW" altLang="zh-TW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FE2F262-1713-7863-3ABC-7DDA9FE36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426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6ABC4-1159-3201-62B3-C94E544E5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2C66C9D-BBEF-456D-A834-7C8C28164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rmAutofit/>
          </a:bodyPr>
          <a:lstStyle/>
          <a:p>
            <a:pPr marL="914400" lvl="0" indent="-914400" fontAlgn="base">
              <a:buFont typeface="+mj-ea"/>
              <a:buAutoNum type="ea1ChtPeriod" startAt="5"/>
            </a:pPr>
            <a:r>
              <a:rPr lang="zh-TW" altLang="en-US" sz="4000" dirty="0"/>
              <a:t>計畫效益</a:t>
            </a:r>
            <a:endParaRPr lang="zh-TW" altLang="zh-TW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0A0985C-2490-B859-D0C6-08133B31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3F1C089F-85C5-9170-B3EA-59DBAA2EE585}"/>
              </a:ext>
            </a:extLst>
          </p:cNvPr>
          <p:cNvSpPr txBox="1"/>
          <p:nvPr/>
        </p:nvSpPr>
        <p:spPr>
          <a:xfrm>
            <a:off x="838200" y="1355836"/>
            <a:ext cx="6096000" cy="369332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(KPI</a:t>
            </a:r>
            <a:r>
              <a:rPr lang="zh-TW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，含投入及產出型指標</a:t>
            </a:r>
            <a:r>
              <a:rPr lang="en-US" altLang="zh-TW" dirty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977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46867-9F8B-EC5C-C0CF-300406F40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81608-F869-C15D-FDCA-E3259670A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7924"/>
            <a:ext cx="10515600" cy="747912"/>
          </a:xfrm>
        </p:spPr>
        <p:txBody>
          <a:bodyPr>
            <a:normAutofit/>
          </a:bodyPr>
          <a:lstStyle/>
          <a:p>
            <a:pPr marL="914400" lvl="0" indent="-914400" fontAlgn="base">
              <a:buFont typeface="+mj-ea"/>
              <a:buAutoNum type="ea1ChtPeriod" startAt="6"/>
            </a:pPr>
            <a:r>
              <a:rPr lang="zh-TW" altLang="en-US" sz="4000" dirty="0"/>
              <a:t>行銷推廣</a:t>
            </a:r>
            <a:endParaRPr lang="zh-TW" altLang="zh-TW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BF2D052-0D76-4058-4EFA-E3A8CB020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817EF-F3F8-4CC6-998B-A6F83B0E4534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932349"/>
      </p:ext>
    </p:extLst>
  </p:cSld>
  <p:clrMapOvr>
    <a:masterClrMapping/>
  </p:clrMapOvr>
</p:sld>
</file>

<file path=ppt/theme/theme1.xml><?xml version="1.0" encoding="utf-8"?>
<a:theme xmlns:a="http://schemas.openxmlformats.org/drawingml/2006/main" name="1_自訂設計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>
            <a:alpha val="63000"/>
          </a:schemeClr>
        </a:solidFill>
      </a:spPr>
      <a:bodyPr wrap="square" lIns="36000" tIns="36000" rIns="36000" bIns="36000" rtlCol="0">
        <a:spAutoFit/>
      </a:bodyPr>
      <a:lstStyle>
        <a:defPPr algn="ctr">
          <a:defRPr sz="1600" dirty="0" smtClean="0">
            <a:latin typeface="微軟正黑體" panose="020B0604030504040204" pitchFamily="34" charset="-120"/>
            <a:ea typeface="微軟正黑體" panose="020B0604030504040204" pitchFamily="34" charset="-12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自訂設計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40000"/>
            <a:lumOff val="60000"/>
          </a:schemeClr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>
            <a:alpha val="63000"/>
          </a:schemeClr>
        </a:solidFill>
      </a:spPr>
      <a:bodyPr wrap="square" lIns="36000" tIns="36000" rIns="36000" bIns="36000" rtlCol="0">
        <a:spAutoFit/>
      </a:bodyPr>
      <a:lstStyle>
        <a:defPPr algn="ctr">
          <a:defRPr sz="1600" dirty="0" smtClean="0">
            <a:latin typeface="微軟正黑體" panose="020B0604030504040204" pitchFamily="34" charset="-120"/>
            <a:ea typeface="微軟正黑體" panose="020B0604030504040204" pitchFamily="34" charset="-12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8228</TotalTime>
  <Words>588</Words>
  <Application>Microsoft Office PowerPoint</Application>
  <PresentationFormat>寬螢幕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微軟正黑體</vt:lpstr>
      <vt:lpstr>Arial</vt:lpstr>
      <vt:lpstr>Calibri</vt:lpstr>
      <vt:lpstr>1_自訂設計</vt:lpstr>
      <vt:lpstr>2_自訂設計</vt:lpstr>
      <vt:lpstr>PowerPoint 簡報</vt:lpstr>
      <vt:lpstr>PowerPoint 簡報</vt:lpstr>
      <vt:lpstr>PowerPoint 簡報</vt:lpstr>
      <vt:lpstr>計畫背景與目的</vt:lpstr>
      <vt:lpstr>計畫範圍及執行工作</vt:lpstr>
      <vt:lpstr>執行技術及方法</vt:lpstr>
      <vt:lpstr>計畫亮點與改善/階段成果</vt:lpstr>
      <vt:lpstr>計畫效益</vt:lpstr>
      <vt:lpstr>行銷推廣</vt:lpstr>
      <vt:lpstr>結論</vt:lpstr>
      <vt:lpstr>未來推動規劃(短中長期)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吳喬笛</dc:creator>
  <cp:lastModifiedBy>郭蕙儀</cp:lastModifiedBy>
  <cp:revision>514</cp:revision>
  <cp:lastPrinted>2025-05-07T10:25:43Z</cp:lastPrinted>
  <dcterms:created xsi:type="dcterms:W3CDTF">2025-04-07T06:19:52Z</dcterms:created>
  <dcterms:modified xsi:type="dcterms:W3CDTF">2025-12-23T05:34:09Z</dcterms:modified>
</cp:coreProperties>
</file>